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80" r:id="rId4"/>
    <p:sldId id="298" r:id="rId5"/>
    <p:sldId id="279" r:id="rId6"/>
    <p:sldId id="300" r:id="rId7"/>
    <p:sldId id="261" r:id="rId8"/>
    <p:sldId id="289" r:id="rId9"/>
    <p:sldId id="266" r:id="rId10"/>
    <p:sldId id="302" r:id="rId11"/>
    <p:sldId id="277" r:id="rId12"/>
    <p:sldId id="286" r:id="rId13"/>
    <p:sldId id="287" r:id="rId14"/>
    <p:sldId id="281" r:id="rId15"/>
    <p:sldId id="303" r:id="rId16"/>
    <p:sldId id="301" r:id="rId17"/>
    <p:sldId id="299" r:id="rId18"/>
    <p:sldId id="291" r:id="rId19"/>
    <p:sldId id="263" r:id="rId20"/>
    <p:sldId id="293" r:id="rId21"/>
    <p:sldId id="295" r:id="rId22"/>
    <p:sldId id="297" r:id="rId23"/>
    <p:sldId id="264" r:id="rId24"/>
    <p:sldId id="290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FEB"/>
    <a:srgbClr val="F1F8EC"/>
    <a:srgbClr val="FFFAEB"/>
    <a:srgbClr val="FFFDF7"/>
    <a:srgbClr val="FFF9E7"/>
    <a:srgbClr val="F3E7FF"/>
    <a:srgbClr val="E8D1FF"/>
    <a:srgbClr val="FCE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E0C5-B9FC-463F-8EE1-8DB591CFF72C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CECA2-20CA-44C5-8C19-EB7E0BEDB8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64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E0C5-B9FC-463F-8EE1-8DB591CFF72C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CECA2-20CA-44C5-8C19-EB7E0BEDB8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5845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E0C5-B9FC-463F-8EE1-8DB591CFF72C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CECA2-20CA-44C5-8C19-EB7E0BEDB8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53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E0C5-B9FC-463F-8EE1-8DB591CFF72C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CECA2-20CA-44C5-8C19-EB7E0BEDB8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371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E0C5-B9FC-463F-8EE1-8DB591CFF72C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CECA2-20CA-44C5-8C19-EB7E0BEDB8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0134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E0C5-B9FC-463F-8EE1-8DB591CFF72C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CECA2-20CA-44C5-8C19-EB7E0BEDB8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476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E0C5-B9FC-463F-8EE1-8DB591CFF72C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CECA2-20CA-44C5-8C19-EB7E0BEDB8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736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E0C5-B9FC-463F-8EE1-8DB591CFF72C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CECA2-20CA-44C5-8C19-EB7E0BEDB8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53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E0C5-B9FC-463F-8EE1-8DB591CFF72C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CECA2-20CA-44C5-8C19-EB7E0BEDB8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134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E0C5-B9FC-463F-8EE1-8DB591CFF72C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CECA2-20CA-44C5-8C19-EB7E0BEDB8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6377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E0C5-B9FC-463F-8EE1-8DB591CFF72C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CECA2-20CA-44C5-8C19-EB7E0BEDB8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12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9E0C5-B9FC-463F-8EE1-8DB591CFF72C}" type="datetimeFigureOut">
              <a:rPr lang="pt-BR" smtClean="0"/>
              <a:t>06/04/2021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ECA2-20CA-44C5-8C19-EB7E0BEDB8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310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59826"/>
            <a:ext cx="12192000" cy="761782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0" y="4226510"/>
            <a:ext cx="542200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Depressão:</a:t>
            </a:r>
          </a:p>
          <a:p>
            <a:r>
              <a:rPr lang="pt-BR" sz="5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Sintomas, Causas e Tratamento</a:t>
            </a:r>
            <a:r>
              <a:rPr lang="pt-BR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pt-BR" sz="5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264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-3" y="1138524"/>
            <a:ext cx="12192000" cy="8617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pt-BR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feitos </a:t>
            </a:r>
            <a:r>
              <a:rPr lang="pt-BR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sociais </a:t>
            </a:r>
            <a:r>
              <a:rPr lang="pt-BR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Doenças mentais</a:t>
            </a:r>
            <a:endParaRPr lang="pt-BR" sz="4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9316" y="2115714"/>
            <a:ext cx="12153363" cy="1323439"/>
          </a:xfrm>
          <a:prstGeom prst="rect">
            <a:avLst/>
          </a:prstGeom>
          <a:solidFill>
            <a:srgbClr val="F1F8EC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smtClean="0"/>
              <a:t>Sofre um </a:t>
            </a:r>
            <a:r>
              <a:rPr lang="pt-BR" sz="4000" u="sng" dirty="0" smtClean="0"/>
              <a:t>Estigma Social</a:t>
            </a:r>
            <a:r>
              <a:rPr lang="pt-BR" sz="4000" dirty="0" smtClean="0"/>
              <a:t>, </a:t>
            </a:r>
            <a:r>
              <a:rPr lang="pt-BR" sz="4000" dirty="0"/>
              <a:t>que gera incapacidade de aceitação social do indivíduo. </a:t>
            </a:r>
            <a:endParaRPr lang="pt-BR" sz="4000" dirty="0" smtClean="0"/>
          </a:p>
        </p:txBody>
      </p:sp>
      <p:sp>
        <p:nvSpPr>
          <p:cNvPr id="2" name="Retângulo 1"/>
          <p:cNvSpPr/>
          <p:nvPr/>
        </p:nvSpPr>
        <p:spPr>
          <a:xfrm>
            <a:off x="-2" y="3554569"/>
            <a:ext cx="12192001" cy="30469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efeitos desse processo são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múltiplos: 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800" dirty="0" smtClean="0"/>
              <a:t>Perda </a:t>
            </a:r>
            <a:r>
              <a:rPr lang="pt-BR" sz="3800" dirty="0"/>
              <a:t>de status social, redução da autoestima, isolamento, </a:t>
            </a:r>
            <a:r>
              <a:rPr lang="pt-BR" sz="3800" dirty="0" smtClean="0"/>
              <a:t>expectativas </a:t>
            </a:r>
            <a:r>
              <a:rPr lang="pt-BR" sz="3800" dirty="0"/>
              <a:t>de rejeição, </a:t>
            </a:r>
            <a:r>
              <a:rPr lang="pt-BR" sz="3800" dirty="0" smtClean="0"/>
              <a:t>redução </a:t>
            </a:r>
            <a:r>
              <a:rPr lang="pt-BR" sz="3800" dirty="0"/>
              <a:t>na busca por assistência e vulnerabilidade para outras condições </a:t>
            </a:r>
            <a:r>
              <a:rPr lang="pt-BR" sz="3800" dirty="0" smtClean="0"/>
              <a:t>clínicas</a:t>
            </a:r>
            <a:r>
              <a:rPr lang="pt-BR" sz="3800" b="1" dirty="0" smtClean="0">
                <a:solidFill>
                  <a:srgbClr val="FFFF00"/>
                </a:solidFill>
              </a:rPr>
              <a:t>, (psicossomáticos). </a:t>
            </a:r>
            <a:r>
              <a:rPr lang="pt-BR" sz="3800" dirty="0" smtClean="0"/>
              <a:t>Silveira</a:t>
            </a:r>
            <a:r>
              <a:rPr lang="pt-BR" sz="3800" dirty="0"/>
              <a:t>, P. S. et al., </a:t>
            </a:r>
            <a:r>
              <a:rPr lang="pt-BR" sz="3800" dirty="0" smtClean="0"/>
              <a:t>2012.</a:t>
            </a:r>
            <a:endParaRPr lang="pt-BR" sz="3800" dirty="0"/>
          </a:p>
        </p:txBody>
      </p:sp>
      <p:sp>
        <p:nvSpPr>
          <p:cNvPr id="5" name="Retângulo 4"/>
          <p:cNvSpPr/>
          <p:nvPr/>
        </p:nvSpPr>
        <p:spPr>
          <a:xfrm>
            <a:off x="-19321" y="0"/>
            <a:ext cx="12192000" cy="914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5500" dirty="0" smtClean="0"/>
              <a:t>Introdução</a:t>
            </a:r>
            <a:endParaRPr lang="pt-BR" sz="5500" dirty="0"/>
          </a:p>
        </p:txBody>
      </p:sp>
    </p:spTree>
    <p:extLst>
      <p:ext uri="{BB962C8B-B14F-4D97-AF65-F5344CB8AC3E}">
        <p14:creationId xmlns:p14="http://schemas.microsoft.com/office/powerpoint/2010/main" val="292954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12153363" cy="5693866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 smtClean="0"/>
              <a:t>É comum: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Ver medicações como os antidepressivos </a:t>
            </a:r>
            <a:r>
              <a:rPr lang="pt-BR" sz="4000" dirty="0"/>
              <a:t>com suspeita </a:t>
            </a:r>
            <a:r>
              <a:rPr lang="pt-BR" sz="4000" dirty="0" smtClean="0"/>
              <a:t>(“muito </a:t>
            </a:r>
            <a:r>
              <a:rPr lang="pt-BR" sz="4000" dirty="0"/>
              <a:t>pesados” ou “viciam</a:t>
            </a:r>
            <a:r>
              <a:rPr lang="pt-BR" sz="4000" dirty="0" smtClean="0"/>
              <a:t>”). 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Tratar </a:t>
            </a:r>
            <a:r>
              <a:rPr lang="pt-BR" sz="4000" dirty="0"/>
              <a:t>doenças mentais como se </a:t>
            </a:r>
            <a:r>
              <a:rPr lang="pt-BR" sz="4000" dirty="0" smtClean="0"/>
              <a:t>fossem </a:t>
            </a:r>
            <a:r>
              <a:rPr lang="pt-BR" sz="4000" dirty="0"/>
              <a:t>frescura, desvio de caráter, </a:t>
            </a:r>
            <a:r>
              <a:rPr lang="pt-BR" sz="4000" dirty="0" smtClean="0"/>
              <a:t>demônio, falta </a:t>
            </a:r>
            <a:r>
              <a:rPr lang="pt-BR" sz="4000" dirty="0"/>
              <a:t>de atitude ou de fé. </a:t>
            </a:r>
            <a:endParaRPr lang="pt-BR" sz="4000" dirty="0" smtClean="0"/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Não </a:t>
            </a:r>
            <a:r>
              <a:rPr lang="pt-BR" sz="4000" dirty="0"/>
              <a:t>é incomum dizermos a pessoas passando por quadros de </a:t>
            </a:r>
            <a:r>
              <a:rPr lang="pt-BR" sz="4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Depressão</a:t>
            </a:r>
            <a:r>
              <a:rPr lang="pt-BR" sz="4000" dirty="0" smtClean="0"/>
              <a:t>  </a:t>
            </a:r>
            <a:r>
              <a:rPr lang="pt-BR" sz="4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Maior</a:t>
            </a:r>
            <a:r>
              <a:rPr lang="pt-BR" sz="4000" dirty="0" smtClean="0"/>
              <a:t> coisas </a:t>
            </a:r>
            <a:r>
              <a:rPr lang="pt-BR" sz="4000" dirty="0"/>
              <a:t>como: “Você precisa parar de ver a vida de modo tão negativo”, “Tente reagir e ser feliz, está tudo na sua </a:t>
            </a:r>
            <a:r>
              <a:rPr lang="pt-BR" sz="4000" dirty="0" smtClean="0"/>
              <a:t>cabeça”.</a:t>
            </a:r>
          </a:p>
        </p:txBody>
      </p:sp>
    </p:spTree>
    <p:extLst>
      <p:ext uri="{BB962C8B-B14F-4D97-AF65-F5344CB8AC3E}">
        <p14:creationId xmlns:p14="http://schemas.microsoft.com/office/powerpoint/2010/main" val="79291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12192000" cy="5339923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b="1" dirty="0" smtClean="0"/>
              <a:t>Algumas perguntas para reflexão:</a:t>
            </a:r>
          </a:p>
          <a:p>
            <a:endParaRPr lang="pt-BR" sz="3300" b="1" dirty="0" smtClean="0"/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400" dirty="0" smtClean="0"/>
              <a:t>A bíblia fala de depressão?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400" dirty="0" smtClean="0"/>
              <a:t>Crente pode ter depressão?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400" dirty="0" smtClean="0"/>
              <a:t>A Depressão é mesmo uma </a:t>
            </a:r>
            <a:r>
              <a:rPr lang="pt-BR" sz="4400" dirty="0"/>
              <a:t>enfermidade</a:t>
            </a:r>
            <a:r>
              <a:rPr lang="pt-BR" sz="4400" dirty="0" smtClean="0"/>
              <a:t>?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400" dirty="0" smtClean="0"/>
              <a:t>É </a:t>
            </a:r>
            <a:r>
              <a:rPr lang="pt-BR" sz="4400" dirty="0"/>
              <a:t>correto fazermos assertivas sem conhecermos o que ocorre no cérebro humano? </a:t>
            </a:r>
            <a:endParaRPr lang="pt-BR" sz="4400" dirty="0" smtClean="0"/>
          </a:p>
          <a:p>
            <a:pPr marL="1028700" lvl="1" indent="-571500">
              <a:buFont typeface="Wingdings" panose="05000000000000000000" pitchFamily="2" charset="2"/>
              <a:buChar char="Ø"/>
            </a:pP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275813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12192000" cy="938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– Conceito da Depressão</a:t>
            </a:r>
            <a:endParaRPr lang="pt-BR" sz="5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938719"/>
            <a:ext cx="12192000" cy="5632311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pt-BR" sz="4000" dirty="0" smtClean="0"/>
              <a:t>Depressão é </a:t>
            </a:r>
            <a:r>
              <a:rPr lang="pt-BR" sz="4000" dirty="0"/>
              <a:t>essa doença. </a:t>
            </a:r>
            <a:endParaRPr lang="pt-BR" sz="4000" dirty="0" smtClean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pt-BR" sz="4000" dirty="0"/>
              <a:t>C</a:t>
            </a:r>
            <a:r>
              <a:rPr lang="pt-BR" sz="4000" dirty="0" smtClean="0"/>
              <a:t>aracterizada </a:t>
            </a:r>
            <a:r>
              <a:rPr lang="pt-BR" sz="4000" dirty="0"/>
              <a:t>por mudanças no afeto, cognição e nas funções </a:t>
            </a:r>
            <a:r>
              <a:rPr lang="pt-BR" sz="4000" dirty="0" smtClean="0"/>
              <a:t>cerebrais, por pelo menos quinze dias.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pt-BR" sz="4000" dirty="0" smtClean="0"/>
              <a:t>Sentir-se </a:t>
            </a:r>
            <a:r>
              <a:rPr lang="pt-BR" sz="4000" dirty="0"/>
              <a:t>triste nem sempre significa </a:t>
            </a:r>
            <a:r>
              <a:rPr lang="pt-BR" sz="4000" dirty="0" smtClean="0"/>
              <a:t>depressão.</a:t>
            </a:r>
          </a:p>
          <a:p>
            <a:pPr marL="1485900" lvl="2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Tristeza </a:t>
            </a:r>
            <a:r>
              <a:rPr lang="pt-BR" sz="4000" dirty="0"/>
              <a:t>é um sentimento pontual que acontece diante de uma situação difícil, apresenta melhora com o passar dos dias e não </a:t>
            </a:r>
            <a:r>
              <a:rPr lang="pt-BR" sz="4000" dirty="0" smtClean="0"/>
              <a:t>compromete a rotina.</a:t>
            </a:r>
          </a:p>
          <a:p>
            <a:pPr marL="1485900" lvl="2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Depressão é persistente, </a:t>
            </a:r>
            <a:r>
              <a:rPr lang="pt-BR" sz="4000" dirty="0"/>
              <a:t>e </a:t>
            </a:r>
            <a:r>
              <a:rPr lang="pt-BR" sz="4000" dirty="0" smtClean="0"/>
              <a:t>influencia as </a:t>
            </a:r>
            <a:r>
              <a:rPr lang="pt-BR" sz="4000" dirty="0"/>
              <a:t>atividades cotidianas da </a:t>
            </a:r>
            <a:r>
              <a:rPr lang="pt-BR" sz="4000" dirty="0" smtClean="0"/>
              <a:t>pessoa.</a:t>
            </a:r>
          </a:p>
        </p:txBody>
      </p:sp>
    </p:spTree>
    <p:extLst>
      <p:ext uri="{BB962C8B-B14F-4D97-AF65-F5344CB8AC3E}">
        <p14:creationId xmlns:p14="http://schemas.microsoft.com/office/powerpoint/2010/main" val="176889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-2" y="-4794"/>
            <a:ext cx="12153362" cy="5016758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Existem vários tipos de transtornos </a:t>
            </a:r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depressivos.</a:t>
            </a: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Exemplos do </a:t>
            </a:r>
            <a:r>
              <a:rPr lang="pt-BR" sz="4000" dirty="0"/>
              <a:t>Manual Diagnóstico e Estatístico de Transtornos Mentais (DSM-V): </a:t>
            </a:r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disruptivo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regulação de humor </a:t>
            </a:r>
            <a:r>
              <a:rPr lang="pt-BR" sz="3800" dirty="0"/>
              <a:t>(</a:t>
            </a:r>
            <a:r>
              <a:rPr lang="pt-BR" sz="3800" dirty="0" smtClean="0"/>
              <a:t>irritabilidade </a:t>
            </a:r>
            <a:r>
              <a:rPr lang="pt-BR" sz="3800" dirty="0"/>
              <a:t>crônica </a:t>
            </a:r>
            <a:r>
              <a:rPr lang="pt-BR" sz="3800" dirty="0" smtClean="0"/>
              <a:t>grave),</a:t>
            </a:r>
            <a:r>
              <a:rPr lang="pt-BR" sz="4000" dirty="0" smtClean="0"/>
              <a:t> </a:t>
            </a:r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depressivo maior</a:t>
            </a:r>
            <a:r>
              <a:rPr lang="pt-BR" sz="4000" dirty="0" smtClean="0"/>
              <a:t>, </a:t>
            </a:r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depressivo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persistente </a:t>
            </a:r>
            <a:r>
              <a:rPr lang="pt-BR" sz="3800" dirty="0"/>
              <a:t>(distimia),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disfórico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pré-menstrual</a:t>
            </a:r>
            <a:r>
              <a:rPr lang="pt-BR" sz="4000" dirty="0"/>
              <a:t>, </a:t>
            </a:r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pós-parto,</a:t>
            </a:r>
            <a:r>
              <a:rPr lang="pt-BR" sz="4000" dirty="0" smtClean="0"/>
              <a:t> </a:t>
            </a:r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induzido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substâncias/medicamentos,</a:t>
            </a:r>
            <a:r>
              <a:rPr lang="pt-BR" sz="4000" dirty="0"/>
              <a:t> associado a outra condição clínica, entre </a:t>
            </a:r>
            <a:r>
              <a:rPr lang="pt-BR" sz="4000" dirty="0" smtClean="0"/>
              <a:t>outros.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0" y="5843860"/>
            <a:ext cx="12153363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400" dirty="0">
                <a:solidFill>
                  <a:srgbClr val="FFFF00"/>
                </a:solidFill>
              </a:rPr>
              <a:t>R</a:t>
            </a:r>
            <a:r>
              <a:rPr lang="pt-BR" sz="4400" dirty="0" smtClean="0">
                <a:solidFill>
                  <a:srgbClr val="FFFF00"/>
                </a:solidFill>
              </a:rPr>
              <a:t>eferimos </a:t>
            </a:r>
            <a:r>
              <a:rPr lang="pt-BR" sz="4400" dirty="0">
                <a:solidFill>
                  <a:srgbClr val="FFFF00"/>
                </a:solidFill>
              </a:rPr>
              <a:t>ao episódio </a:t>
            </a:r>
            <a:r>
              <a:rPr lang="pt-BR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Depressivo Maior</a:t>
            </a:r>
            <a:r>
              <a:rPr lang="pt-BR" sz="4400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693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-25758" y="0"/>
            <a:ext cx="12217758" cy="5632311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No mundo 121 </a:t>
            </a:r>
            <a:r>
              <a:rPr lang="pt-BR" sz="3600" dirty="0"/>
              <a:t>milhões de pessoas </a:t>
            </a:r>
            <a:r>
              <a:rPr lang="pt-BR" sz="3600" dirty="0" smtClean="0"/>
              <a:t>sofrem com depressão.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20</a:t>
            </a:r>
            <a:r>
              <a:rPr lang="pt-BR" sz="3600" dirty="0"/>
              <a:t>% da população sofrerá com a depressão em algum </a:t>
            </a:r>
            <a:r>
              <a:rPr lang="pt-BR" sz="3600" dirty="0" smtClean="0"/>
              <a:t>momento da vida.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É a </a:t>
            </a:r>
            <a:r>
              <a:rPr lang="pt-BR" sz="3600" dirty="0"/>
              <a:t>primeira causa de morte prematura e incapacitação na faixa etária de 18 a 44 </a:t>
            </a:r>
            <a:r>
              <a:rPr lang="pt-BR" sz="3600" dirty="0" smtClean="0"/>
              <a:t>anos.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Mulheres </a:t>
            </a:r>
            <a:r>
              <a:rPr lang="pt-BR" sz="3600" dirty="0"/>
              <a:t>são duas vezes mais afetadas que homens. </a:t>
            </a:r>
            <a:endParaRPr lang="pt-BR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Há </a:t>
            </a:r>
            <a:r>
              <a:rPr lang="pt-BR" sz="3600" dirty="0"/>
              <a:t>dois picos etários: entre 12 e 24 anos e após 65 anos.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Se tiver parentes </a:t>
            </a:r>
            <a:r>
              <a:rPr lang="pt-BR" sz="3600" dirty="0"/>
              <a:t>de primeiro </a:t>
            </a:r>
            <a:r>
              <a:rPr lang="pt-BR" sz="3600" dirty="0" smtClean="0"/>
              <a:t>grau depressivo, acresce o risco. </a:t>
            </a:r>
            <a:endParaRPr lang="pt-BR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O suicídio</a:t>
            </a:r>
            <a:r>
              <a:rPr lang="pt-BR" sz="3600" dirty="0"/>
              <a:t>, </a:t>
            </a:r>
            <a:r>
              <a:rPr lang="pt-BR" sz="3600" dirty="0" smtClean="0"/>
              <a:t>possível desfecho da </a:t>
            </a:r>
            <a:r>
              <a:rPr lang="pt-BR" sz="3600" dirty="0"/>
              <a:t>depressão, temos 49,1%, (homicídios - 31,3%), (guerras - 18,6).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-12879" y="5786199"/>
            <a:ext cx="12191999" cy="86177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2500" dirty="0" smtClean="0"/>
              <a:t>Fontes: British </a:t>
            </a:r>
            <a:r>
              <a:rPr lang="pt-BR" sz="2500" dirty="0"/>
              <a:t>Medical </a:t>
            </a:r>
            <a:r>
              <a:rPr lang="pt-BR" sz="2500" dirty="0" err="1"/>
              <a:t>Journal</a:t>
            </a:r>
            <a:r>
              <a:rPr lang="pt-BR" sz="2500" dirty="0"/>
              <a:t> e de citações de Murray D., 2012 do livro “Crente também tem depressão”.</a:t>
            </a:r>
          </a:p>
        </p:txBody>
      </p:sp>
    </p:spTree>
    <p:extLst>
      <p:ext uri="{BB962C8B-B14F-4D97-AF65-F5344CB8AC3E}">
        <p14:creationId xmlns:p14="http://schemas.microsoft.com/office/powerpoint/2010/main" val="61515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914400"/>
            <a:ext cx="6040192" cy="5632311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Ainda </a:t>
            </a:r>
            <a:r>
              <a:rPr lang="pt-BR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mal compreendida, </a:t>
            </a:r>
            <a:r>
              <a:rPr lang="pt-BR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complexa </a:t>
            </a:r>
            <a:r>
              <a:rPr lang="pt-BR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</a:t>
            </a:r>
            <a:r>
              <a:rPr lang="pt-BR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multicausal.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900" dirty="0" smtClean="0"/>
              <a:t>Inclui </a:t>
            </a:r>
            <a:r>
              <a:rPr lang="pt-BR" sz="3900" dirty="0"/>
              <a:t>a influência de pré-disposição genética (</a:t>
            </a:r>
            <a:r>
              <a:rPr lang="pt-BR" sz="3900" dirty="0" smtClean="0"/>
              <a:t>histórico </a:t>
            </a:r>
            <a:r>
              <a:rPr lang="pt-BR" sz="3900" dirty="0"/>
              <a:t>familiar</a:t>
            </a:r>
            <a:r>
              <a:rPr lang="pt-BR" sz="3900" dirty="0" smtClean="0"/>
              <a:t>),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900" dirty="0" smtClean="0"/>
              <a:t>Concentrações </a:t>
            </a:r>
            <a:r>
              <a:rPr lang="pt-BR" sz="3900" dirty="0"/>
              <a:t>anormais de </a:t>
            </a:r>
            <a:r>
              <a:rPr lang="pt-BR" sz="3900" dirty="0" smtClean="0"/>
              <a:t>neurotransmissores, má </a:t>
            </a:r>
            <a:r>
              <a:rPr lang="pt-BR" sz="3900" dirty="0"/>
              <a:t>regulação </a:t>
            </a:r>
            <a:r>
              <a:rPr lang="pt-BR" sz="3900" dirty="0" smtClean="0"/>
              <a:t>hormonal. </a:t>
            </a:r>
            <a:endParaRPr lang="pt-BR" sz="39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980" y="-802105"/>
            <a:ext cx="6023021" cy="7956884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b="1" dirty="0" smtClean="0">
                <a:solidFill>
                  <a:schemeClr val="tx1"/>
                </a:solidFill>
              </a:rPr>
              <a:t>II – Causas</a:t>
            </a:r>
            <a:endParaRPr lang="pt-BR" sz="5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75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-16042" y="0"/>
            <a:ext cx="12191999" cy="6247864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Efeitos secundários de diversas enfermidades</a:t>
            </a:r>
            <a:r>
              <a:rPr lang="pt-BR" sz="4000" dirty="0"/>
              <a:t>: doenças </a:t>
            </a:r>
            <a:r>
              <a:rPr lang="pt-BR" sz="4000" dirty="0" smtClean="0"/>
              <a:t>renais, Parkinson, mal de Alzheimer, diabetes, deficiência de vitaminas, e etc.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Estresse e eventos </a:t>
            </a:r>
            <a:r>
              <a:rPr lang="pt-BR" sz="4000" dirty="0"/>
              <a:t>estressantes da </a:t>
            </a:r>
            <a:r>
              <a:rPr lang="pt-BR" sz="4000" dirty="0" smtClean="0"/>
              <a:t>vida;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Sexo (mulheres são mais propensas); 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Culpa, </a:t>
            </a:r>
            <a:r>
              <a:rPr lang="pt-BR" sz="4000" dirty="0"/>
              <a:t>o tempo não apaga os erros, nem omissões, o que pode resultar em crises de </a:t>
            </a:r>
            <a:r>
              <a:rPr lang="pt-BR" sz="4000" dirty="0" smtClean="0"/>
              <a:t>depressão</a:t>
            </a:r>
            <a:r>
              <a:rPr lang="pt-BR" sz="4000" dirty="0"/>
              <a:t>.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Personalidade (</a:t>
            </a:r>
            <a:r>
              <a:rPr lang="pt-BR" sz="4000" b="1" dirty="0" smtClean="0"/>
              <a:t>bipolar</a:t>
            </a:r>
            <a:r>
              <a:rPr lang="pt-BR" sz="4000" dirty="0" smtClean="0"/>
              <a:t>: maníaco-depressiva), (</a:t>
            </a:r>
            <a:r>
              <a:rPr lang="pt-BR" sz="4000" b="1" dirty="0" smtClean="0"/>
              <a:t>Borderline)</a:t>
            </a:r>
            <a:r>
              <a:rPr lang="pt-BR" sz="4000" dirty="0" smtClean="0"/>
              <a:t>, etc</a:t>
            </a:r>
            <a:r>
              <a:rPr lang="pt-BR" sz="4000" dirty="0"/>
              <a:t>.</a:t>
            </a:r>
            <a:r>
              <a:rPr lang="pt-BR" sz="4000" dirty="0" smtClean="0"/>
              <a:t> </a:t>
            </a:r>
            <a:endParaRPr lang="pt-BR" sz="4000" dirty="0"/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/>
              <a:t>U</a:t>
            </a:r>
            <a:r>
              <a:rPr lang="pt-BR" sz="4000" dirty="0" smtClean="0"/>
              <a:t>so </a:t>
            </a:r>
            <a:r>
              <a:rPr lang="pt-BR" sz="4000" dirty="0"/>
              <a:t>de </a:t>
            </a:r>
            <a:r>
              <a:rPr lang="pt-BR" sz="4000" dirty="0" smtClean="0"/>
              <a:t>medicações e substâncias, </a:t>
            </a:r>
            <a:r>
              <a:rPr lang="pt-BR" sz="4000" dirty="0"/>
              <a:t>entre outros. </a:t>
            </a:r>
          </a:p>
        </p:txBody>
      </p:sp>
    </p:spTree>
    <p:extLst>
      <p:ext uri="{BB962C8B-B14F-4D97-AF65-F5344CB8AC3E}">
        <p14:creationId xmlns:p14="http://schemas.microsoft.com/office/powerpoint/2010/main" val="35955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403" y="5765393"/>
            <a:ext cx="1219200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/>
            <a:r>
              <a:rPr lang="pt-BR" sz="2400" dirty="0" smtClean="0">
                <a:solidFill>
                  <a:schemeClr val="bg1"/>
                </a:solidFill>
              </a:rPr>
              <a:t>Fontes: British </a:t>
            </a:r>
            <a:r>
              <a:rPr lang="pt-BR" sz="2400" dirty="0">
                <a:solidFill>
                  <a:schemeClr val="bg1"/>
                </a:solidFill>
              </a:rPr>
              <a:t>Medical </a:t>
            </a:r>
            <a:r>
              <a:rPr lang="pt-BR" sz="2400" dirty="0" err="1">
                <a:solidFill>
                  <a:schemeClr val="bg1"/>
                </a:solidFill>
              </a:rPr>
              <a:t>Journal</a:t>
            </a:r>
            <a:r>
              <a:rPr lang="pt-BR" sz="2400" dirty="0" smtClean="0">
                <a:solidFill>
                  <a:schemeClr val="bg1"/>
                </a:solidFill>
              </a:rPr>
              <a:t>.  DCM – V . </a:t>
            </a:r>
            <a:r>
              <a:rPr lang="pt-BR" sz="2400" dirty="0">
                <a:solidFill>
                  <a:schemeClr val="bg1"/>
                </a:solidFill>
              </a:rPr>
              <a:t>L</a:t>
            </a:r>
            <a:r>
              <a:rPr lang="pt-BR" sz="2400" dirty="0" smtClean="0">
                <a:solidFill>
                  <a:schemeClr val="bg1"/>
                </a:solidFill>
              </a:rPr>
              <a:t>ivro “dor na alma” da sociedade bíblica do Brasil.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405" y="429029"/>
            <a:ext cx="12191998" cy="4616648"/>
          </a:xfrm>
          <a:prstGeom prst="rect">
            <a:avLst/>
          </a:prstGeom>
          <a:solidFill>
            <a:srgbClr val="EBFFEB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pt-BR" sz="4400" b="1" dirty="0" smtClean="0"/>
              <a:t>E as questões espirituais?</a:t>
            </a:r>
          </a:p>
          <a:p>
            <a:endParaRPr lang="pt-BR" sz="4000" b="1" dirty="0" smtClean="0"/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pt-BR" sz="4200" dirty="0" smtClean="0"/>
              <a:t>Será que rebeldia contra </a:t>
            </a:r>
            <a:r>
              <a:rPr lang="pt-BR" sz="4200" dirty="0" smtClean="0"/>
              <a:t>Deus pode provocar depressão?</a:t>
            </a:r>
            <a:endParaRPr lang="pt-BR" sz="4200" dirty="0" smtClean="0"/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pt-BR" sz="4200" dirty="0" smtClean="0"/>
              <a:t>E os pecados </a:t>
            </a:r>
            <a:r>
              <a:rPr lang="pt-BR" sz="4200" dirty="0"/>
              <a:t>não </a:t>
            </a:r>
            <a:r>
              <a:rPr lang="pt-BR" sz="4200" dirty="0" smtClean="0"/>
              <a:t>confessados?</a:t>
            </a:r>
            <a:r>
              <a:rPr lang="pt-BR" sz="4200" dirty="0"/>
              <a:t> </a:t>
            </a:r>
            <a:endParaRPr lang="pt-BR" sz="4200" dirty="0" smtClean="0"/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pt-BR" sz="4200" dirty="0" smtClean="0"/>
              <a:t>Satanás o acusador?</a:t>
            </a:r>
            <a:endParaRPr lang="pt-BR" sz="4200" dirty="0"/>
          </a:p>
          <a:p>
            <a:pPr marL="1028700" lvl="1" indent="-571500">
              <a:buFont typeface="Wingdings" panose="05000000000000000000" pitchFamily="2" charset="2"/>
              <a:buChar char="ü"/>
            </a:pPr>
            <a:endParaRPr lang="pt-BR" sz="4200" dirty="0" smtClean="0"/>
          </a:p>
        </p:txBody>
      </p:sp>
    </p:spTree>
    <p:extLst>
      <p:ext uri="{BB962C8B-B14F-4D97-AF65-F5344CB8AC3E}">
        <p14:creationId xmlns:p14="http://schemas.microsoft.com/office/powerpoint/2010/main" val="417238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-12879" y="994856"/>
            <a:ext cx="12191999" cy="5863144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4500" dirty="0"/>
              <a:t>N</a:t>
            </a:r>
            <a:r>
              <a:rPr lang="pt-BR" sz="4500" dirty="0" smtClean="0"/>
              <a:t>o </a:t>
            </a:r>
            <a:r>
              <a:rPr lang="pt-BR" sz="4500" dirty="0"/>
              <a:t>diagnóstico </a:t>
            </a:r>
            <a:r>
              <a:rPr lang="pt-BR" sz="4500" dirty="0" smtClean="0"/>
              <a:t>destaca-se: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Tristeza </a:t>
            </a:r>
            <a:r>
              <a:rPr lang="pt-BR" sz="4000" dirty="0"/>
              <a:t>excessiva na maior parte do dia quase todos os </a:t>
            </a:r>
            <a:r>
              <a:rPr lang="pt-BR" sz="4000" dirty="0" smtClean="0"/>
              <a:t>dias por </a:t>
            </a:r>
            <a:r>
              <a:rPr lang="pt-BR" sz="4000" dirty="0"/>
              <a:t>um determinado </a:t>
            </a:r>
            <a:r>
              <a:rPr lang="pt-BR" sz="4000" dirty="0" smtClean="0"/>
              <a:t>período;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Perda </a:t>
            </a:r>
            <a:r>
              <a:rPr lang="pt-BR" sz="4000" dirty="0"/>
              <a:t>de </a:t>
            </a:r>
            <a:r>
              <a:rPr lang="pt-BR" sz="4000" dirty="0" smtClean="0"/>
              <a:t>interesse </a:t>
            </a:r>
            <a:r>
              <a:rPr lang="pt-BR" sz="4000" dirty="0"/>
              <a:t>em atividades </a:t>
            </a:r>
            <a:r>
              <a:rPr lang="pt-BR" sz="4000" dirty="0" smtClean="0"/>
              <a:t>antes prazerosas </a:t>
            </a:r>
            <a:r>
              <a:rPr lang="pt-BR" sz="4000" dirty="0"/>
              <a:t>(anedonia</a:t>
            </a:r>
            <a:r>
              <a:rPr lang="pt-BR" sz="4000" dirty="0" smtClean="0"/>
              <a:t>). </a:t>
            </a:r>
            <a:r>
              <a:rPr lang="pt-BR" sz="4000" b="1" dirty="0" err="1" smtClean="0"/>
              <a:t>Ex</a:t>
            </a:r>
            <a:r>
              <a:rPr lang="pt-BR" sz="4000" b="1" dirty="0" smtClean="0"/>
              <a:t>: caminhar. 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Prejuízo funcional </a:t>
            </a:r>
            <a:r>
              <a:rPr lang="pt-BR" sz="4000" b="1" dirty="0" smtClean="0"/>
              <a:t>(estudo/trabalho).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Prejuízo social </a:t>
            </a:r>
            <a:r>
              <a:rPr lang="pt-BR" sz="4000" b="1" dirty="0" smtClean="0"/>
              <a:t>(isolamento/afastamento).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Alterações físicas </a:t>
            </a:r>
            <a:r>
              <a:rPr lang="pt-BR" sz="4000" b="1" dirty="0" smtClean="0"/>
              <a:t>(doenças psicossomáticas, alterações químicas).</a:t>
            </a:r>
          </a:p>
        </p:txBody>
      </p:sp>
      <p:sp>
        <p:nvSpPr>
          <p:cNvPr id="4" name="Retângulo 3"/>
          <p:cNvSpPr/>
          <p:nvPr/>
        </p:nvSpPr>
        <p:spPr>
          <a:xfrm>
            <a:off x="-12880" y="0"/>
            <a:ext cx="12191999" cy="914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5500" b="1" dirty="0" smtClean="0"/>
              <a:t>III - Sintomas</a:t>
            </a:r>
            <a:endParaRPr lang="pt-BR" sz="5500" b="1" dirty="0"/>
          </a:p>
        </p:txBody>
      </p:sp>
    </p:spTree>
    <p:extLst>
      <p:ext uri="{BB962C8B-B14F-4D97-AF65-F5344CB8AC3E}">
        <p14:creationId xmlns:p14="http://schemas.microsoft.com/office/powerpoint/2010/main" val="325790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" y="0"/>
            <a:ext cx="12191999" cy="6494085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100" dirty="0" smtClean="0"/>
              <a:t>Pensamentos disfuncionais do tipo:  </a:t>
            </a:r>
            <a:r>
              <a:rPr lang="pt-BR" sz="4100" b="1" dirty="0" smtClean="0"/>
              <a:t>“não tenho valor</a:t>
            </a:r>
            <a:r>
              <a:rPr lang="pt-BR" sz="4100" b="1" dirty="0"/>
              <a:t>”, </a:t>
            </a:r>
            <a:r>
              <a:rPr lang="pt-BR" sz="4100" b="1" dirty="0" smtClean="0"/>
              <a:t>“falsa culpa</a:t>
            </a:r>
            <a:r>
              <a:rPr lang="pt-BR" sz="4100" b="1" dirty="0"/>
              <a:t>”, </a:t>
            </a:r>
            <a:r>
              <a:rPr lang="pt-BR" sz="4100" dirty="0" smtClean="0"/>
              <a:t> </a:t>
            </a:r>
            <a:r>
              <a:rPr lang="pt-BR" sz="4100" b="1" dirty="0" smtClean="0"/>
              <a:t>“baixa energia”, </a:t>
            </a:r>
            <a:r>
              <a:rPr lang="pt-BR" sz="4100" dirty="0"/>
              <a:t>com dificuldade para se concentrar, desesperança e ou </a:t>
            </a:r>
            <a:r>
              <a:rPr lang="pt-BR" sz="4100" dirty="0" smtClean="0"/>
              <a:t>ideações </a:t>
            </a:r>
            <a:r>
              <a:rPr lang="pt-BR" sz="4100" dirty="0"/>
              <a:t>suicidas.</a:t>
            </a:r>
          </a:p>
          <a:p>
            <a:pPr lvl="1"/>
            <a:endParaRPr lang="pt-BR" sz="1100" dirty="0" smtClean="0"/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100" b="1" dirty="0" smtClean="0"/>
              <a:t>Estreitamento cognitivo</a:t>
            </a:r>
            <a:r>
              <a:rPr lang="pt-BR" sz="4100" dirty="0" smtClean="0"/>
              <a:t>, </a:t>
            </a:r>
            <a:r>
              <a:rPr lang="pt-BR" sz="4000" dirty="0" smtClean="0"/>
              <a:t>(o </a:t>
            </a:r>
            <a:r>
              <a:rPr lang="pt-BR" sz="4000" dirty="0"/>
              <a:t>sistema nervoso é responsável por </a:t>
            </a:r>
            <a:r>
              <a:rPr lang="pt-BR" sz="4000" dirty="0" smtClean="0"/>
              <a:t>receber/interpretar </a:t>
            </a:r>
            <a:r>
              <a:rPr lang="pt-BR" sz="4000" dirty="0"/>
              <a:t>mensagens vindas de várias partes do corpo. </a:t>
            </a:r>
            <a:r>
              <a:rPr lang="pt-BR" sz="4000" dirty="0" smtClean="0"/>
              <a:t>Essa </a:t>
            </a:r>
            <a:r>
              <a:rPr lang="pt-BR" sz="4000" dirty="0"/>
              <a:t>comunicação, entre corpo e cérebro, fica prejudicada </a:t>
            </a:r>
            <a:r>
              <a:rPr lang="pt-BR" sz="4000" dirty="0" smtClean="0"/>
              <a:t>na depressão, </a:t>
            </a:r>
            <a:r>
              <a:rPr lang="pt-BR" sz="4000" dirty="0"/>
              <a:t>a mensagem que </a:t>
            </a:r>
            <a:r>
              <a:rPr lang="pt-BR" sz="4000" dirty="0" smtClean="0"/>
              <a:t>o </a:t>
            </a:r>
            <a:r>
              <a:rPr lang="pt-BR" sz="4000" dirty="0"/>
              <a:t>sistema nervoso central envia </a:t>
            </a:r>
            <a:r>
              <a:rPr lang="pt-BR" sz="4000" dirty="0" smtClean="0"/>
              <a:t>fica distorcida). Etc.</a:t>
            </a:r>
          </a:p>
        </p:txBody>
      </p:sp>
    </p:spTree>
    <p:extLst>
      <p:ext uri="{BB962C8B-B14F-4D97-AF65-F5344CB8AC3E}">
        <p14:creationId xmlns:p14="http://schemas.microsoft.com/office/powerpoint/2010/main" val="155750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582201"/>
            <a:ext cx="11742821" cy="7876674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-1" y="0"/>
            <a:ext cx="7828547" cy="86177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5000" dirty="0" smtClean="0"/>
              <a:t>SINTOMAS POR FAIXA ETÁRIA</a:t>
            </a:r>
            <a:endParaRPr lang="pt-BR" sz="5000" dirty="0"/>
          </a:p>
        </p:txBody>
      </p:sp>
      <p:sp>
        <p:nvSpPr>
          <p:cNvPr id="7" name="Retângulo 6"/>
          <p:cNvSpPr/>
          <p:nvPr/>
        </p:nvSpPr>
        <p:spPr>
          <a:xfrm>
            <a:off x="16044" y="3331056"/>
            <a:ext cx="3898228" cy="31085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b="1" dirty="0"/>
              <a:t>Crianças até 12 </a:t>
            </a:r>
            <a:r>
              <a:rPr lang="pt-BR" sz="2800" b="1" dirty="0" smtClean="0"/>
              <a:t>anos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100" dirty="0" smtClean="0"/>
              <a:t>Irritação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100" dirty="0" smtClean="0"/>
              <a:t>Redução  no interesse por brincadeiras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100" dirty="0" smtClean="0"/>
              <a:t>Queda do rendimento escolar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100" dirty="0" smtClean="0"/>
              <a:t>Sensação de cansaço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100" dirty="0" smtClean="0"/>
              <a:t>Ansiedade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100" dirty="0" smtClean="0"/>
              <a:t>Dores </a:t>
            </a:r>
            <a:r>
              <a:rPr lang="pt-BR" sz="2100" dirty="0" err="1" smtClean="0"/>
              <a:t>somatizadas</a:t>
            </a:r>
            <a:r>
              <a:rPr lang="pt-BR" sz="2100" dirty="0" smtClean="0"/>
              <a:t>  (pernas, na cabeça, na barriga)</a:t>
            </a:r>
            <a:endParaRPr lang="pt-BR" sz="2100" dirty="0"/>
          </a:p>
        </p:txBody>
      </p:sp>
      <p:sp>
        <p:nvSpPr>
          <p:cNvPr id="8" name="Retângulo 7"/>
          <p:cNvSpPr/>
          <p:nvPr/>
        </p:nvSpPr>
        <p:spPr>
          <a:xfrm>
            <a:off x="4049376" y="4685273"/>
            <a:ext cx="3023939" cy="1785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200" b="1" dirty="0"/>
              <a:t>Adolescentes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/>
              <a:t> agressividade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/>
              <a:t> Alteração  de apetite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/>
              <a:t> pensamento suicida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/>
              <a:t> Isolamento social</a:t>
            </a:r>
          </a:p>
        </p:txBody>
      </p:sp>
      <p:sp>
        <p:nvSpPr>
          <p:cNvPr id="9" name="Retângulo 8"/>
          <p:cNvSpPr/>
          <p:nvPr/>
        </p:nvSpPr>
        <p:spPr>
          <a:xfrm>
            <a:off x="7224463" y="3331056"/>
            <a:ext cx="5033210" cy="3139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200" b="1" dirty="0"/>
              <a:t>Adultos </a:t>
            </a:r>
            <a:endParaRPr lang="pt-BR" sz="22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 smtClean="0"/>
              <a:t>Isolamento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 smtClean="0"/>
              <a:t>Tristeza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 smtClean="0"/>
              <a:t>Alteração </a:t>
            </a:r>
            <a:r>
              <a:rPr lang="pt-BR" sz="2200" dirty="0"/>
              <a:t>no sono (dormir mais ou </a:t>
            </a:r>
            <a:r>
              <a:rPr lang="pt-BR" sz="2200" dirty="0" smtClean="0"/>
              <a:t>menos)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 smtClean="0"/>
              <a:t>Perda </a:t>
            </a:r>
            <a:r>
              <a:rPr lang="pt-BR" sz="2200" dirty="0"/>
              <a:t>de </a:t>
            </a:r>
            <a:r>
              <a:rPr lang="pt-BR" sz="2200" dirty="0" smtClean="0"/>
              <a:t>libido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 smtClean="0"/>
              <a:t>Perda </a:t>
            </a:r>
            <a:r>
              <a:rPr lang="pt-BR" sz="2200" dirty="0"/>
              <a:t>ou aumento do apetite e do </a:t>
            </a:r>
            <a:r>
              <a:rPr lang="pt-BR" sz="2200" dirty="0" smtClean="0"/>
              <a:t>peso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 smtClean="0"/>
              <a:t>Dificuldade </a:t>
            </a:r>
            <a:r>
              <a:rPr lang="pt-BR" sz="2200" dirty="0"/>
              <a:t>de concentração, raciocínio mais lento e esquecimento</a:t>
            </a:r>
          </a:p>
        </p:txBody>
      </p:sp>
      <p:sp>
        <p:nvSpPr>
          <p:cNvPr id="13" name="Triângulo retângulo 12"/>
          <p:cNvSpPr/>
          <p:nvPr/>
        </p:nvSpPr>
        <p:spPr>
          <a:xfrm rot="3131673">
            <a:off x="8844492" y="582361"/>
            <a:ext cx="764567" cy="789720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9015663" y="0"/>
            <a:ext cx="3176337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500" b="1" dirty="0"/>
              <a:t>Prevalência do transtorno por faixa etária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/>
              <a:t> Criança: 2%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/>
              <a:t> Adolescentes: 4%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/>
              <a:t> Adultos: 10%  </a:t>
            </a:r>
          </a:p>
        </p:txBody>
      </p:sp>
      <p:sp>
        <p:nvSpPr>
          <p:cNvPr id="2" name="Retângulo 1"/>
          <p:cNvSpPr/>
          <p:nvPr/>
        </p:nvSpPr>
        <p:spPr>
          <a:xfrm>
            <a:off x="-1" y="6393432"/>
            <a:ext cx="12192000" cy="5437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100" dirty="0" smtClean="0"/>
              <a:t>Fonte: MAYCOLN, Teodoro. Psicólogo Professor da UFMG; ROSÁRIO, Maria Conceição. Psiquiatra da </a:t>
            </a:r>
            <a:r>
              <a:rPr lang="pt-BR" sz="2100" dirty="0" err="1" smtClean="0"/>
              <a:t>Unifest</a:t>
            </a:r>
            <a:r>
              <a:rPr lang="pt-BR" sz="2100" dirty="0" smtClean="0"/>
              <a:t>.</a:t>
            </a:r>
            <a:endParaRPr lang="pt-BR" sz="2100" dirty="0"/>
          </a:p>
        </p:txBody>
      </p:sp>
    </p:spTree>
    <p:extLst>
      <p:ext uri="{BB962C8B-B14F-4D97-AF65-F5344CB8AC3E}">
        <p14:creationId xmlns:p14="http://schemas.microsoft.com/office/powerpoint/2010/main" val="320615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12192000" cy="11069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solidFill>
                  <a:schemeClr val="tx1"/>
                </a:solidFill>
              </a:rPr>
              <a:t>IV – Tratamento</a:t>
            </a:r>
            <a:endParaRPr lang="pt-BR" sz="5000" b="1" dirty="0">
              <a:solidFill>
                <a:schemeClr val="tx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" y="1106905"/>
            <a:ext cx="12191999" cy="3170099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4000" b="1" dirty="0" smtClean="0"/>
              <a:t>Tratamento Médico: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/>
              <a:t>Não corra para o </a:t>
            </a:r>
            <a:r>
              <a:rPr lang="pt-BR" sz="4000" dirty="0" smtClean="0"/>
              <a:t>medicamento, mas </a:t>
            </a:r>
            <a:r>
              <a:rPr lang="pt-BR" sz="4000" dirty="0"/>
              <a:t>não o exclua.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smtClean="0"/>
              <a:t>Se necessário, utilize-os;</a:t>
            </a:r>
            <a:endParaRPr lang="pt-BR" sz="4000" dirty="0"/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pt-BR" sz="4000" dirty="0" smtClean="0"/>
              <a:t>Ensaios </a:t>
            </a:r>
            <a:r>
              <a:rPr lang="pt-BR" sz="4000" dirty="0"/>
              <a:t>clínicos </a:t>
            </a:r>
            <a:r>
              <a:rPr lang="pt-BR" sz="4000" dirty="0" smtClean="0"/>
              <a:t>mostram </a:t>
            </a:r>
            <a:r>
              <a:rPr lang="pt-BR" sz="4000" dirty="0"/>
              <a:t>que </a:t>
            </a:r>
            <a:r>
              <a:rPr lang="pt-BR" sz="4000" dirty="0" smtClean="0"/>
              <a:t>há</a:t>
            </a:r>
            <a:r>
              <a:rPr lang="pt-BR" sz="4000" dirty="0" smtClean="0"/>
              <a:t> </a:t>
            </a:r>
            <a:r>
              <a:rPr lang="pt-BR" sz="4000" dirty="0" smtClean="0"/>
              <a:t>eficácia </a:t>
            </a:r>
            <a:r>
              <a:rPr lang="pt-BR" sz="4000" dirty="0" smtClean="0"/>
              <a:t>nos antidepressivos.</a:t>
            </a:r>
            <a:endParaRPr lang="pt-BR" sz="4000" dirty="0" smtClean="0"/>
          </a:p>
        </p:txBody>
      </p:sp>
      <p:sp>
        <p:nvSpPr>
          <p:cNvPr id="5" name="Retângulo 4"/>
          <p:cNvSpPr/>
          <p:nvPr/>
        </p:nvSpPr>
        <p:spPr>
          <a:xfrm>
            <a:off x="0" y="5079178"/>
            <a:ext cx="12192000" cy="86177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500" dirty="0" smtClean="0"/>
              <a:t>Fonte: ROCHA, Fábio Lopes. HARA, Cláudia. BARBOSA, </a:t>
            </a:r>
            <a:r>
              <a:rPr lang="pt-BR" sz="2500" dirty="0" err="1" smtClean="0"/>
              <a:t>Izabela</a:t>
            </a:r>
            <a:r>
              <a:rPr lang="pt-BR" sz="2500" dirty="0" smtClean="0"/>
              <a:t> Guimarães. Tratamento medicamentoso da </a:t>
            </a:r>
            <a:r>
              <a:rPr lang="pt-BR" sz="2500" dirty="0"/>
              <a:t>depressão maior refratária.     </a:t>
            </a:r>
            <a:r>
              <a:rPr lang="pt-BR" sz="2500" dirty="0" err="1" smtClean="0"/>
              <a:t>Diagn</a:t>
            </a:r>
            <a:r>
              <a:rPr lang="pt-BR" sz="2500" dirty="0" smtClean="0"/>
              <a:t> Tratamento,  </a:t>
            </a:r>
            <a:r>
              <a:rPr lang="pt-BR" sz="2500" dirty="0"/>
              <a:t>2016;21(1):</a:t>
            </a:r>
            <a:r>
              <a:rPr lang="pt-BR" sz="2500" dirty="0" smtClean="0"/>
              <a:t>3-16.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367343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543" y="-1722818"/>
            <a:ext cx="10561006" cy="8580818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-1" y="0"/>
            <a:ext cx="2575775" cy="6858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 smtClean="0"/>
              <a:t>Mudanças</a:t>
            </a:r>
          </a:p>
          <a:p>
            <a:pPr algn="ctr"/>
            <a:endParaRPr lang="pt-BR" sz="4400" dirty="0"/>
          </a:p>
          <a:p>
            <a:pPr algn="ctr"/>
            <a:r>
              <a:rPr lang="pt-BR" sz="4400" dirty="0" smtClean="0"/>
              <a:t> no estilo </a:t>
            </a:r>
          </a:p>
          <a:p>
            <a:pPr algn="ctr"/>
            <a:endParaRPr lang="pt-BR" sz="4400" dirty="0"/>
          </a:p>
          <a:p>
            <a:pPr algn="ctr"/>
            <a:r>
              <a:rPr lang="pt-BR" sz="4400" dirty="0" smtClean="0"/>
              <a:t>de vida:</a:t>
            </a:r>
            <a:endParaRPr lang="pt-BR" sz="4400" dirty="0"/>
          </a:p>
        </p:txBody>
      </p:sp>
      <p:sp>
        <p:nvSpPr>
          <p:cNvPr id="4" name="Retângulo 3"/>
          <p:cNvSpPr/>
          <p:nvPr/>
        </p:nvSpPr>
        <p:spPr>
          <a:xfrm>
            <a:off x="6478073" y="6194738"/>
            <a:ext cx="2292440" cy="663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471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" y="0"/>
            <a:ext cx="12191999" cy="1908215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4000" b="1" dirty="0" smtClean="0"/>
              <a:t>Tratamento Terapêutico: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900" dirty="0" smtClean="0"/>
              <a:t>Propor </a:t>
            </a:r>
            <a:r>
              <a:rPr lang="pt-BR" sz="3900" dirty="0" smtClean="0"/>
              <a:t>eliminar </a:t>
            </a:r>
            <a:r>
              <a:rPr lang="pt-BR" sz="3900" dirty="0"/>
              <a:t>hábitos </a:t>
            </a:r>
            <a:r>
              <a:rPr lang="pt-BR" sz="3900" dirty="0" smtClean="0"/>
              <a:t>disfuncionais no pensar e no comportar, </a:t>
            </a:r>
            <a:r>
              <a:rPr lang="pt-BR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(ação precede a motivação). </a:t>
            </a:r>
            <a:endParaRPr lang="pt-BR" sz="3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" y="2049883"/>
            <a:ext cx="12191999" cy="4693593"/>
          </a:xfrm>
          <a:prstGeom prst="rect">
            <a:avLst/>
          </a:prstGeom>
          <a:solidFill>
            <a:srgbClr val="EBFFEB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smtClean="0"/>
              <a:t>Ajudar no questionamento das distorções cognitivas. </a:t>
            </a:r>
          </a:p>
          <a:p>
            <a:pPr marL="3486150" lvl="6" indent="-742950">
              <a:buFont typeface="+mj-lt"/>
              <a:buAutoNum type="arabicPeriod"/>
            </a:pPr>
            <a:r>
              <a:rPr lang="pt-BR" sz="3600" b="1" dirty="0" smtClean="0">
                <a:solidFill>
                  <a:schemeClr val="tx1"/>
                </a:solidFill>
              </a:rPr>
              <a:t>Verdade</a:t>
            </a:r>
            <a:r>
              <a:rPr lang="pt-BR" sz="3600" dirty="0" smtClean="0">
                <a:solidFill>
                  <a:schemeClr val="tx1"/>
                </a:solidFill>
              </a:rPr>
              <a:t> </a:t>
            </a:r>
            <a:r>
              <a:rPr lang="pt-BR" sz="3600" dirty="0">
                <a:solidFill>
                  <a:schemeClr val="tx1"/>
                </a:solidFill>
              </a:rPr>
              <a:t>– </a:t>
            </a:r>
            <a:r>
              <a:rPr lang="pt-BR" sz="3600" dirty="0">
                <a:solidFill>
                  <a:schemeClr val="tx1"/>
                </a:solidFill>
              </a:rPr>
              <a:t>P</a:t>
            </a:r>
            <a:r>
              <a:rPr lang="pt-BR" sz="3600" dirty="0" smtClean="0">
                <a:solidFill>
                  <a:schemeClr val="tx1"/>
                </a:solidFill>
              </a:rPr>
              <a:t>osso </a:t>
            </a:r>
            <a:r>
              <a:rPr lang="pt-BR" sz="3600" dirty="0">
                <a:solidFill>
                  <a:schemeClr val="tx1"/>
                </a:solidFill>
              </a:rPr>
              <a:t>afirmar com </a:t>
            </a:r>
            <a:r>
              <a:rPr lang="pt-BR" sz="3600" dirty="0" smtClean="0">
                <a:solidFill>
                  <a:schemeClr val="tx1"/>
                </a:solidFill>
              </a:rPr>
              <a:t>certeza </a:t>
            </a:r>
            <a:r>
              <a:rPr lang="pt-BR" sz="3600" dirty="0">
                <a:solidFill>
                  <a:schemeClr val="tx1"/>
                </a:solidFill>
              </a:rPr>
              <a:t>que o que eu estou pensando é verdade? </a:t>
            </a:r>
            <a:r>
              <a:rPr lang="pt-BR" sz="3600" dirty="0" smtClean="0">
                <a:solidFill>
                  <a:schemeClr val="tx1"/>
                </a:solidFill>
              </a:rPr>
              <a:t>Tem outra forma de enxergar a </a:t>
            </a:r>
            <a:r>
              <a:rPr lang="pt-BR" sz="3600" dirty="0">
                <a:solidFill>
                  <a:schemeClr val="tx1"/>
                </a:solidFill>
              </a:rPr>
              <a:t>situação</a:t>
            </a:r>
            <a:r>
              <a:rPr lang="pt-BR" sz="3600" dirty="0" smtClean="0">
                <a:solidFill>
                  <a:schemeClr val="tx1"/>
                </a:solidFill>
              </a:rPr>
              <a:t>?</a:t>
            </a:r>
            <a:endParaRPr lang="pt-BR" sz="3600" dirty="0">
              <a:solidFill>
                <a:schemeClr val="tx1"/>
              </a:solidFill>
            </a:endParaRPr>
          </a:p>
          <a:p>
            <a:pPr marL="3486150" lvl="6" indent="-742950">
              <a:buFont typeface="+mj-lt"/>
              <a:buAutoNum type="arabicPeriod"/>
            </a:pPr>
            <a:r>
              <a:rPr lang="pt-BR" sz="3600" b="1" dirty="0">
                <a:solidFill>
                  <a:schemeClr val="tx1"/>
                </a:solidFill>
              </a:rPr>
              <a:t>Benefício</a:t>
            </a:r>
            <a:r>
              <a:rPr lang="pt-BR" sz="3600" dirty="0">
                <a:solidFill>
                  <a:schemeClr val="tx1"/>
                </a:solidFill>
              </a:rPr>
              <a:t> </a:t>
            </a:r>
            <a:r>
              <a:rPr lang="pt-BR" sz="3600" dirty="0" smtClean="0">
                <a:solidFill>
                  <a:schemeClr val="tx1"/>
                </a:solidFill>
              </a:rPr>
              <a:t>– </a:t>
            </a:r>
            <a:r>
              <a:rPr lang="pt-BR" sz="3600" dirty="0" smtClean="0">
                <a:solidFill>
                  <a:schemeClr val="tx1"/>
                </a:solidFill>
              </a:rPr>
              <a:t>Esse </a:t>
            </a:r>
            <a:r>
              <a:rPr lang="pt-BR" sz="3600" dirty="0" smtClean="0">
                <a:solidFill>
                  <a:schemeClr val="tx1"/>
                </a:solidFill>
              </a:rPr>
              <a:t>pensando </a:t>
            </a:r>
            <a:r>
              <a:rPr lang="pt-BR" sz="3600" dirty="0">
                <a:solidFill>
                  <a:schemeClr val="tx1"/>
                </a:solidFill>
              </a:rPr>
              <a:t>será benéfico para meu bem estar físico e emocional</a:t>
            </a:r>
            <a:r>
              <a:rPr lang="pt-BR" sz="3600" dirty="0" smtClean="0">
                <a:solidFill>
                  <a:schemeClr val="tx1"/>
                </a:solidFill>
              </a:rPr>
              <a:t>?</a:t>
            </a:r>
            <a:endParaRPr lang="pt-BR" sz="3600" dirty="0">
              <a:solidFill>
                <a:schemeClr val="tx1"/>
              </a:solidFill>
            </a:endParaRPr>
          </a:p>
          <a:p>
            <a:pPr marL="3486150" lvl="6" indent="-742950">
              <a:buFont typeface="+mj-lt"/>
              <a:buAutoNum type="arabicPeriod"/>
            </a:pPr>
            <a:r>
              <a:rPr lang="pt-BR" sz="3600" b="1" dirty="0">
                <a:solidFill>
                  <a:schemeClr val="tx1"/>
                </a:solidFill>
              </a:rPr>
              <a:t>Utilidade</a:t>
            </a:r>
            <a:r>
              <a:rPr lang="pt-BR" sz="3600" dirty="0">
                <a:solidFill>
                  <a:schemeClr val="tx1"/>
                </a:solidFill>
              </a:rPr>
              <a:t> – Esta maneira de pensar é útil n</a:t>
            </a:r>
            <a:r>
              <a:rPr lang="pt-BR" sz="3600" dirty="0" smtClean="0">
                <a:solidFill>
                  <a:schemeClr val="tx1"/>
                </a:solidFill>
              </a:rPr>
              <a:t>a </a:t>
            </a:r>
            <a:r>
              <a:rPr lang="pt-BR" sz="3600" dirty="0">
                <a:solidFill>
                  <a:schemeClr val="tx1"/>
                </a:solidFill>
              </a:rPr>
              <a:t>minha vida?</a:t>
            </a:r>
          </a:p>
        </p:txBody>
      </p:sp>
      <p:sp>
        <p:nvSpPr>
          <p:cNvPr id="7" name="Seta para a direita 6"/>
          <p:cNvSpPr/>
          <p:nvPr/>
        </p:nvSpPr>
        <p:spPr>
          <a:xfrm>
            <a:off x="1" y="3450082"/>
            <a:ext cx="2691684" cy="2356834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 smtClean="0"/>
              <a:t>Critérios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6133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379007"/>
              </p:ext>
            </p:extLst>
          </p:nvPr>
        </p:nvGraphicFramePr>
        <p:xfrm>
          <a:off x="12879" y="-72304"/>
          <a:ext cx="12192000" cy="5767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  <a:gridCol w="3048000"/>
              </a:tblGrid>
              <a:tr h="754884">
                <a:tc gridSpan="4">
                  <a:txBody>
                    <a:bodyPr/>
                    <a:lstStyle/>
                    <a:p>
                      <a:pPr algn="ctr"/>
                      <a:r>
                        <a:rPr lang="pt-BR" sz="3300" dirty="0" smtClean="0"/>
                        <a:t>Principais Distorções</a:t>
                      </a:r>
                      <a:r>
                        <a:rPr lang="pt-BR" sz="3300" baseline="0" dirty="0" smtClean="0"/>
                        <a:t> Cognitivas</a:t>
                      </a:r>
                      <a:endParaRPr lang="pt-BR" sz="3300" dirty="0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972355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Leitura Mental</a:t>
                      </a:r>
                    </a:p>
                    <a:p>
                      <a:pPr algn="ctr"/>
                      <a:r>
                        <a:rPr lang="pt-BR" sz="2000" dirty="0" smtClean="0"/>
                        <a:t>Achar que sabe o que os outros pensam.</a:t>
                      </a:r>
                      <a:r>
                        <a:rPr lang="pt-BR" sz="2000" baseline="0" dirty="0" smtClean="0"/>
                        <a:t> 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Previsão do Futuro</a:t>
                      </a:r>
                    </a:p>
                    <a:p>
                      <a:pPr algn="ctr"/>
                      <a:r>
                        <a:rPr lang="pt-BR" sz="2000" dirty="0" smtClean="0"/>
                        <a:t>Fazer</a:t>
                      </a:r>
                      <a:r>
                        <a:rPr lang="pt-BR" sz="2000" baseline="0" dirty="0" smtClean="0"/>
                        <a:t> previsões negativas para o futuro.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Catastrofização</a:t>
                      </a:r>
                    </a:p>
                    <a:p>
                      <a:pPr algn="ctr"/>
                      <a:r>
                        <a:rPr lang="pt-BR" sz="2000" dirty="0" smtClean="0"/>
                        <a:t>Crer que acontecimentos ruins </a:t>
                      </a:r>
                      <a:r>
                        <a:rPr lang="pt-BR" sz="2000" baseline="0" dirty="0" smtClean="0"/>
                        <a:t>pode acontecer.</a:t>
                      </a:r>
                      <a:r>
                        <a:rPr lang="pt-BR" sz="2000" dirty="0" smtClean="0"/>
                        <a:t> 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Rotulação</a:t>
                      </a:r>
                    </a:p>
                    <a:p>
                      <a:pPr algn="ctr"/>
                      <a:r>
                        <a:rPr lang="pt-BR" sz="2000" dirty="0" smtClean="0"/>
                        <a:t>Atribuir</a:t>
                      </a:r>
                      <a:r>
                        <a:rPr lang="pt-BR" sz="2000" baseline="0" dirty="0" smtClean="0"/>
                        <a:t> traços negativos que englobam a pessoa.</a:t>
                      </a:r>
                      <a:endParaRPr lang="pt-BR" sz="2000" dirty="0"/>
                    </a:p>
                  </a:txBody>
                  <a:tcPr/>
                </a:tc>
              </a:tr>
              <a:tr h="1080538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Desqualificar </a:t>
                      </a:r>
                      <a:r>
                        <a:rPr lang="pt-BR" sz="2000" b="1" baseline="0" dirty="0" smtClean="0"/>
                        <a:t>o Positivo</a:t>
                      </a:r>
                    </a:p>
                    <a:p>
                      <a:pPr algn="ctr"/>
                      <a:r>
                        <a:rPr lang="pt-BR" sz="2000" baseline="0" dirty="0" smtClean="0"/>
                        <a:t>Menosprezar aspectos positivos de si e dos outros.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Filtro Negativo</a:t>
                      </a:r>
                    </a:p>
                    <a:p>
                      <a:pPr algn="ctr"/>
                      <a:r>
                        <a:rPr lang="pt-BR" sz="2000" dirty="0" smtClean="0"/>
                        <a:t>Enxergar só o negativo da pessoa</a:t>
                      </a:r>
                      <a:r>
                        <a:rPr lang="pt-BR" sz="2000" baseline="0" dirty="0" smtClean="0"/>
                        <a:t> ou situação.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Generalização</a:t>
                      </a:r>
                    </a:p>
                    <a:p>
                      <a:pPr algn="ctr"/>
                      <a:r>
                        <a:rPr lang="pt-BR" sz="2000" baseline="0" dirty="0" smtClean="0"/>
                        <a:t>Globalizar o negativo baseado em um evento.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Pensamento</a:t>
                      </a:r>
                      <a:r>
                        <a:rPr lang="pt-BR" sz="2000" b="1" baseline="0" dirty="0" smtClean="0"/>
                        <a:t> Dicotômico</a:t>
                      </a:r>
                    </a:p>
                    <a:p>
                      <a:pPr algn="ctr"/>
                      <a:r>
                        <a:rPr lang="pt-BR" sz="2000" dirty="0" smtClean="0"/>
                        <a:t>Avaliar fatos e pessoas em termos de tudo ou nada.</a:t>
                      </a:r>
                      <a:endParaRPr lang="pt-BR" sz="2000" dirty="0"/>
                    </a:p>
                  </a:txBody>
                  <a:tcPr/>
                </a:tc>
              </a:tr>
              <a:tr h="1171630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“Deveria”</a:t>
                      </a:r>
                    </a:p>
                    <a:p>
                      <a:pPr algn="ctr"/>
                      <a:r>
                        <a:rPr lang="pt-BR" sz="2000" dirty="0" smtClean="0"/>
                        <a:t>Enfatizar como as</a:t>
                      </a:r>
                      <a:r>
                        <a:rPr lang="pt-BR" sz="2000" baseline="0" dirty="0" smtClean="0"/>
                        <a:t> coisas deveriam ser em vez de perceber o que são.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Personalização</a:t>
                      </a:r>
                    </a:p>
                    <a:p>
                      <a:pPr algn="ctr"/>
                      <a:r>
                        <a:rPr lang="pt-BR" sz="2000" dirty="0" smtClean="0"/>
                        <a:t>Atribuir</a:t>
                      </a:r>
                      <a:r>
                        <a:rPr lang="pt-BR" sz="2000" baseline="0" dirty="0" smtClean="0"/>
                        <a:t> somente a si a culpa por fatos negativos.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Culpabilização</a:t>
                      </a:r>
                    </a:p>
                    <a:p>
                      <a:pPr algn="ctr"/>
                      <a:r>
                        <a:rPr lang="pt-BR" sz="2000" dirty="0" smtClean="0"/>
                        <a:t>Considerar somente outras</a:t>
                      </a:r>
                      <a:r>
                        <a:rPr lang="pt-BR" sz="2000" baseline="0" dirty="0" smtClean="0"/>
                        <a:t> pessoas como fonte de suas emoções negativas.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Comparações Injustas</a:t>
                      </a:r>
                    </a:p>
                    <a:p>
                      <a:pPr algn="ctr"/>
                      <a:r>
                        <a:rPr lang="pt-BR" sz="2000" dirty="0" smtClean="0"/>
                        <a:t>Estabelecer</a:t>
                      </a:r>
                      <a:r>
                        <a:rPr lang="pt-BR" sz="2000" baseline="0" dirty="0" smtClean="0"/>
                        <a:t> padrões irreais, comparando-se com níveis muito superiores.</a:t>
                      </a:r>
                      <a:endParaRPr lang="pt-BR" sz="2000" dirty="0"/>
                    </a:p>
                  </a:txBody>
                  <a:tcPr/>
                </a:tc>
              </a:tr>
              <a:tr h="1442006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Lamentações</a:t>
                      </a:r>
                    </a:p>
                    <a:p>
                      <a:pPr algn="ctr"/>
                      <a:r>
                        <a:rPr lang="pt-BR" sz="2000" dirty="0" smtClean="0"/>
                        <a:t>Enfatizar exageradamente o que deveria</a:t>
                      </a:r>
                      <a:r>
                        <a:rPr lang="pt-BR" sz="2000" baseline="0" dirty="0" smtClean="0"/>
                        <a:t> ser feito ao invés do que pode fazer agora. 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E Se?</a:t>
                      </a:r>
                    </a:p>
                    <a:p>
                      <a:pPr algn="ctr"/>
                      <a:r>
                        <a:rPr lang="pt-BR" sz="2000" dirty="0" smtClean="0"/>
                        <a:t>Fazer conjecturas</a:t>
                      </a:r>
                      <a:r>
                        <a:rPr lang="pt-BR" sz="2000" baseline="0" dirty="0" smtClean="0"/>
                        <a:t> “se isso ou aquilo acontecer” e nunca se dar por satisfeito e seguro.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Incapacidade de Refutar</a:t>
                      </a:r>
                    </a:p>
                    <a:p>
                      <a:pPr algn="ctr"/>
                      <a:r>
                        <a:rPr lang="pt-BR" sz="2000" dirty="0" smtClean="0"/>
                        <a:t>Negar evidências</a:t>
                      </a:r>
                      <a:r>
                        <a:rPr lang="pt-BR" sz="2000" baseline="0" dirty="0" smtClean="0"/>
                        <a:t> que contradizem os pensamentos negativos. 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Julgamento</a:t>
                      </a:r>
                    </a:p>
                    <a:p>
                      <a:pPr algn="ctr"/>
                      <a:r>
                        <a:rPr lang="pt-BR" sz="2000" dirty="0" smtClean="0"/>
                        <a:t>Avaliar tudo como bom, mau, superior ou inferior, exagerando nos julgamentos.</a:t>
                      </a:r>
                      <a:endParaRPr lang="pt-BR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12879" y="5695039"/>
            <a:ext cx="12192000" cy="11629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000" dirty="0" smtClean="0"/>
          </a:p>
          <a:p>
            <a:r>
              <a:rPr lang="pt-BR" sz="2200" dirty="0" smtClean="0"/>
              <a:t>Fontes: BECK, Aaron T. Teoria cognitiva da depressão. Porto Alegre: Artes Médicas (ARTMED editora), 2007. </a:t>
            </a:r>
            <a:r>
              <a:rPr lang="pt-BR" sz="2200" dirty="0" smtClean="0"/>
              <a:t>LEAHY</a:t>
            </a:r>
            <a:r>
              <a:rPr lang="pt-BR" sz="2200" dirty="0" smtClean="0"/>
              <a:t>, Robert l. Técnicas de terapia cognitiva: manual do terapeuta. Porto </a:t>
            </a:r>
            <a:r>
              <a:rPr lang="pt-BR" sz="2200" dirty="0"/>
              <a:t>Alegre :Artes Médicas (ARTMED editora), </a:t>
            </a:r>
            <a:r>
              <a:rPr lang="pt-BR" sz="2200" dirty="0" smtClean="0"/>
              <a:t>2006.</a:t>
            </a:r>
            <a:endParaRPr lang="pt-BR" sz="2200" dirty="0"/>
          </a:p>
          <a:p>
            <a:pPr algn="ctr"/>
            <a:r>
              <a:rPr lang="pt-BR" sz="3300" dirty="0" smtClean="0"/>
              <a:t> </a:t>
            </a:r>
            <a:endParaRPr lang="pt-BR" sz="3300" dirty="0"/>
          </a:p>
        </p:txBody>
      </p:sp>
    </p:spTree>
    <p:extLst>
      <p:ext uri="{BB962C8B-B14F-4D97-AF65-F5344CB8AC3E}">
        <p14:creationId xmlns:p14="http://schemas.microsoft.com/office/powerpoint/2010/main" val="98111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12192000" cy="6524863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/>
              <a:t>Nossos </a:t>
            </a:r>
            <a:r>
              <a:rPr lang="pt-BR" sz="4400" dirty="0"/>
              <a:t>pensamentos são formados pelas crenças que adquirimos ao longo da vida, em relação a nós mesmos, aos outros, e as situações. </a:t>
            </a:r>
            <a:endParaRPr lang="pt-BR" sz="4400" dirty="0" smtClean="0"/>
          </a:p>
          <a:p>
            <a:endParaRPr lang="pt-BR" sz="4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/>
              <a:t>Nossos </a:t>
            </a:r>
            <a:r>
              <a:rPr lang="pt-BR" sz="4400" dirty="0"/>
              <a:t>comportamentos refletem nossos pensamentos e os sentimentos</a:t>
            </a:r>
            <a:r>
              <a:rPr lang="pt-BR" sz="4400" dirty="0" smtClean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t-BR" sz="2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/>
              <a:t>Através dos nossos pensamentos estabelecemos nosso diálogo Interno e este pode ser </a:t>
            </a:r>
            <a:r>
              <a:rPr lang="pt-BR" sz="4400" dirty="0" smtClean="0"/>
              <a:t>saudável </a:t>
            </a:r>
            <a:r>
              <a:rPr lang="pt-BR" sz="4400" dirty="0"/>
              <a:t>ou </a:t>
            </a:r>
            <a:r>
              <a:rPr lang="pt-BR" sz="4400" dirty="0" smtClean="0"/>
              <a:t>disfuncional</a:t>
            </a:r>
            <a:r>
              <a:rPr lang="pt-BR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385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2061553"/>
            <a:ext cx="12192000" cy="3816429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pt-BR" sz="4200" b="1" dirty="0" smtClean="0"/>
              <a:t>Obter conhecimento sobre a questão</a:t>
            </a:r>
            <a:r>
              <a:rPr lang="pt-BR" sz="4200" b="1" dirty="0"/>
              <a:t>. 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Leia sobre o assunto. </a:t>
            </a:r>
            <a:r>
              <a:rPr lang="pt-BR" sz="4000" dirty="0"/>
              <a:t>“Crente também tem </a:t>
            </a:r>
            <a:r>
              <a:rPr lang="pt-BR" sz="4000" dirty="0" smtClean="0"/>
              <a:t>depressão”, David </a:t>
            </a:r>
            <a:r>
              <a:rPr lang="pt-BR" sz="4000" dirty="0"/>
              <a:t>Murray. “Depressão: a Tenebrosa noite da </a:t>
            </a:r>
            <a:r>
              <a:rPr lang="pt-BR" sz="4000" dirty="0" smtClean="0"/>
              <a:t>alma”, Ed </a:t>
            </a:r>
            <a:r>
              <a:rPr lang="pt-BR" sz="4000" dirty="0" err="1" smtClean="0"/>
              <a:t>Welch</a:t>
            </a:r>
            <a:r>
              <a:rPr lang="pt-BR" sz="4000" dirty="0" smtClean="0"/>
              <a:t>, “O sorriso escondido de Deus”, John Piper, “O demônio do meio dia</a:t>
            </a:r>
            <a:r>
              <a:rPr lang="pt-BR" sz="4000" dirty="0"/>
              <a:t>”, Andrew Solomon</a:t>
            </a:r>
            <a:r>
              <a:rPr lang="pt-BR" sz="4000" dirty="0" smtClean="0"/>
              <a:t>, e etc. </a:t>
            </a:r>
            <a:endParaRPr lang="pt-BR" sz="4000" dirty="0"/>
          </a:p>
        </p:txBody>
      </p:sp>
      <p:sp>
        <p:nvSpPr>
          <p:cNvPr id="4" name="Retângulo 3"/>
          <p:cNvSpPr/>
          <p:nvPr/>
        </p:nvSpPr>
        <p:spPr>
          <a:xfrm>
            <a:off x="0" y="365440"/>
            <a:ext cx="12192000" cy="938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5500" b="1" dirty="0">
                <a:solidFill>
                  <a:srgbClr val="FFFF00"/>
                </a:solidFill>
              </a:rPr>
              <a:t>No processo de ajuda é </a:t>
            </a:r>
            <a:r>
              <a:rPr lang="pt-BR" sz="5500" b="1" dirty="0" smtClean="0">
                <a:solidFill>
                  <a:srgbClr val="FFFF00"/>
                </a:solidFill>
              </a:rPr>
              <a:t>preciso</a:t>
            </a:r>
            <a:endParaRPr lang="pt-BR" sz="5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44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12192000" cy="2739211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742950" indent="-742950">
              <a:buAutoNum type="arabicPeriod" startAt="2"/>
            </a:pPr>
            <a:r>
              <a:rPr lang="pt-BR" sz="4200" b="1" dirty="0" smtClean="0"/>
              <a:t>Não </a:t>
            </a:r>
            <a:r>
              <a:rPr lang="pt-BR" sz="4200" b="1" dirty="0" smtClean="0"/>
              <a:t>presumir que a causa seja um </a:t>
            </a:r>
            <a:r>
              <a:rPr lang="pt-BR" sz="4200" b="1" dirty="0"/>
              <a:t>pecado pessoal específico. </a:t>
            </a:r>
            <a:endParaRPr lang="pt-BR" sz="4200" b="1" dirty="0" smtClean="0"/>
          </a:p>
          <a:p>
            <a:pPr marL="1200150" lvl="1" indent="-742950">
              <a:buFont typeface="Wingdings" panose="05000000000000000000" pitchFamily="2" charset="2"/>
              <a:buChar char="Ø"/>
            </a:pPr>
            <a:r>
              <a:rPr lang="pt-BR" sz="4400" dirty="0" smtClean="0"/>
              <a:t>Pessoas </a:t>
            </a:r>
            <a:r>
              <a:rPr lang="pt-BR" sz="4400" dirty="0"/>
              <a:t>piedosas (inclusive pastores), </a:t>
            </a:r>
            <a:r>
              <a:rPr lang="pt-BR" sz="4400" dirty="0" smtClean="0"/>
              <a:t>têm </a:t>
            </a:r>
            <a:r>
              <a:rPr lang="pt-BR" sz="4400" dirty="0"/>
              <a:t>depressão.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0" y="3347678"/>
            <a:ext cx="12192000" cy="2616101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742950" indent="-742950">
              <a:buAutoNum type="arabicPeriod" startAt="3"/>
            </a:pPr>
            <a:r>
              <a:rPr lang="pt-BR" sz="4200" b="1" dirty="0" smtClean="0"/>
              <a:t>Verificar </a:t>
            </a:r>
            <a:r>
              <a:rPr lang="pt-BR" sz="4200" b="1" dirty="0"/>
              <a:t>a profundidade, dimensão e extensão dos sintomas. </a:t>
            </a:r>
            <a:endParaRPr lang="pt-BR" sz="4200" b="1" dirty="0" smtClean="0"/>
          </a:p>
          <a:p>
            <a:pPr marL="1200150" lvl="1" indent="-742950">
              <a:buFont typeface="Wingdings" panose="05000000000000000000" pitchFamily="2" charset="2"/>
              <a:buChar char="Ø"/>
            </a:pPr>
            <a:r>
              <a:rPr lang="pt-BR" sz="4000" dirty="0" smtClean="0"/>
              <a:t>Sentir-se </a:t>
            </a:r>
            <a:r>
              <a:rPr lang="pt-BR" sz="4000" dirty="0" smtClean="0"/>
              <a:t>triste </a:t>
            </a:r>
            <a:r>
              <a:rPr lang="pt-BR" sz="4000" dirty="0"/>
              <a:t>um dia ruim não é o mesmo que estar deprimido. </a:t>
            </a:r>
          </a:p>
        </p:txBody>
      </p:sp>
    </p:spTree>
    <p:extLst>
      <p:ext uri="{BB962C8B-B14F-4D97-AF65-F5344CB8AC3E}">
        <p14:creationId xmlns:p14="http://schemas.microsoft.com/office/powerpoint/2010/main" val="199892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12192000" cy="2585323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4200" b="1" dirty="0"/>
              <a:t>4. </a:t>
            </a:r>
            <a:r>
              <a:rPr lang="pt-BR" sz="4200" b="1" dirty="0" smtClean="0"/>
              <a:t>Se necessário utilizar medicamentos. </a:t>
            </a:r>
            <a:endParaRPr lang="pt-BR" sz="4200" b="1" dirty="0"/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Isso </a:t>
            </a:r>
            <a:r>
              <a:rPr lang="pt-BR" sz="4000" dirty="0"/>
              <a:t>deveria ser </a:t>
            </a:r>
            <a:r>
              <a:rPr lang="pt-BR" sz="4000" dirty="0" smtClean="0"/>
              <a:t>pensado </a:t>
            </a:r>
            <a:r>
              <a:rPr lang="pt-BR" sz="4000" dirty="0"/>
              <a:t>e discutido. 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/>
              <a:t>O medicamento pode ser um bom estabilizador, mas </a:t>
            </a:r>
            <a:r>
              <a:rPr lang="pt-BR" sz="4000" dirty="0" smtClean="0"/>
              <a:t>não </a:t>
            </a:r>
            <a:r>
              <a:rPr lang="pt-BR" sz="4000" dirty="0"/>
              <a:t>a solução definitiva.</a:t>
            </a:r>
          </a:p>
        </p:txBody>
      </p:sp>
      <p:sp>
        <p:nvSpPr>
          <p:cNvPr id="2" name="Retângulo 1"/>
          <p:cNvSpPr/>
          <p:nvPr/>
        </p:nvSpPr>
        <p:spPr>
          <a:xfrm>
            <a:off x="0" y="2770161"/>
            <a:ext cx="12192000" cy="3847207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742950" indent="-742950">
              <a:buAutoNum type="arabicPeriod" startAt="5"/>
            </a:pPr>
            <a:r>
              <a:rPr lang="pt-BR" sz="4200" b="1" dirty="0" smtClean="0"/>
              <a:t>Estar </a:t>
            </a:r>
            <a:r>
              <a:rPr lang="pt-BR" sz="4200" b="1" dirty="0"/>
              <a:t>aberto a diferentes </a:t>
            </a:r>
            <a:r>
              <a:rPr lang="pt-BR" sz="4200" b="1" dirty="0" smtClean="0"/>
              <a:t>abordagens de tratamento. </a:t>
            </a:r>
            <a:endParaRPr lang="pt-BR" sz="4200" b="1" dirty="0"/>
          </a:p>
          <a:p>
            <a:pPr marL="1200150" lvl="1" indent="-742950">
              <a:buFont typeface="Wingdings" panose="05000000000000000000" pitchFamily="2" charset="2"/>
              <a:buChar char="Ø"/>
            </a:pPr>
            <a:r>
              <a:rPr lang="pt-BR" sz="4000" dirty="0" smtClean="0"/>
              <a:t>Não </a:t>
            </a:r>
            <a:r>
              <a:rPr lang="pt-BR" sz="4000" dirty="0"/>
              <a:t>há somente uma abordagem de assistência.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/>
              <a:t>Algumas pessoas precisam apenas ajustar um pouco o seu estilo de vida; outras podem necessitar de cuidados médicos e terapêuticos sérios.</a:t>
            </a:r>
          </a:p>
        </p:txBody>
      </p:sp>
    </p:spTree>
    <p:extLst>
      <p:ext uri="{BB962C8B-B14F-4D97-AF65-F5344CB8AC3E}">
        <p14:creationId xmlns:p14="http://schemas.microsoft.com/office/powerpoint/2010/main" val="255968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12192000" cy="2585323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4200" b="1" dirty="0" smtClean="0"/>
              <a:t>6. Envolver a </a:t>
            </a:r>
            <a:r>
              <a:rPr lang="pt-BR" sz="4200" b="1" dirty="0"/>
              <a:t>família </a:t>
            </a:r>
            <a:r>
              <a:rPr lang="pt-BR" sz="4200" b="1" dirty="0" smtClean="0"/>
              <a:t>e os amigos </a:t>
            </a:r>
            <a:r>
              <a:rPr lang="pt-BR" sz="4200" b="1" dirty="0"/>
              <a:t>sempre que possível.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Acione a </a:t>
            </a:r>
            <a:r>
              <a:rPr lang="pt-BR" sz="4000" u="sng" dirty="0" smtClean="0"/>
              <a:t>rede </a:t>
            </a:r>
            <a:r>
              <a:rPr lang="pt-BR" sz="4000" u="sng" dirty="0"/>
              <a:t>de apoio </a:t>
            </a:r>
            <a:r>
              <a:rPr lang="pt-BR" sz="4000" dirty="0"/>
              <a:t>em torno </a:t>
            </a:r>
            <a:r>
              <a:rPr lang="pt-BR" sz="4000" dirty="0" smtClean="0"/>
              <a:t>do depressivo, </a:t>
            </a:r>
            <a:r>
              <a:rPr lang="pt-BR" sz="4000" dirty="0"/>
              <a:t>rotina, relaxamento, recreação, descanso e redefinição de prioridades.</a:t>
            </a:r>
          </a:p>
        </p:txBody>
      </p:sp>
      <p:sp>
        <p:nvSpPr>
          <p:cNvPr id="2" name="Retângulo 1"/>
          <p:cNvSpPr/>
          <p:nvPr/>
        </p:nvSpPr>
        <p:spPr>
          <a:xfrm>
            <a:off x="0" y="3179076"/>
            <a:ext cx="12192000" cy="2585323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4200" b="1" dirty="0" smtClean="0"/>
              <a:t>7. Praticar a escuta </a:t>
            </a:r>
            <a:r>
              <a:rPr lang="pt-BR" sz="4200" b="1" dirty="0"/>
              <a:t>a</a:t>
            </a:r>
            <a:r>
              <a:rPr lang="pt-BR" sz="4200" b="1" dirty="0" smtClean="0"/>
              <a:t>tiva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É importante </a:t>
            </a:r>
            <a:r>
              <a:rPr lang="pt-BR" sz="4000" dirty="0"/>
              <a:t>escutar cuidadosamente. </a:t>
            </a:r>
            <a:endParaRPr lang="pt-BR" sz="4000" dirty="0" smtClean="0"/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Se for problemas relacional, ouça as partes.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Escute </a:t>
            </a:r>
            <a:r>
              <a:rPr lang="pt-BR" sz="4000" dirty="0"/>
              <a:t>ativamente fazendo perguntas </a:t>
            </a:r>
            <a:r>
              <a:rPr lang="pt-BR" sz="4000" dirty="0" smtClean="0"/>
              <a:t>clarificadoras.</a:t>
            </a:r>
          </a:p>
        </p:txBody>
      </p:sp>
    </p:spTree>
    <p:extLst>
      <p:ext uri="{BB962C8B-B14F-4D97-AF65-F5344CB8AC3E}">
        <p14:creationId xmlns:p14="http://schemas.microsoft.com/office/powerpoint/2010/main" val="265661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12191999" cy="3231654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4200" b="1" dirty="0"/>
              <a:t>8</a:t>
            </a:r>
            <a:r>
              <a:rPr lang="pt-BR" sz="4200" b="1" dirty="0" smtClean="0"/>
              <a:t>. </a:t>
            </a:r>
            <a:r>
              <a:rPr lang="pt-BR" sz="4200" b="1" dirty="0" smtClean="0"/>
              <a:t> Aceitar </a:t>
            </a:r>
            <a:r>
              <a:rPr lang="pt-BR" sz="4200" b="1" dirty="0" smtClean="0"/>
              <a:t>os sentimentos externalizado</a:t>
            </a:r>
            <a:endParaRPr lang="pt-BR" sz="4200" dirty="0" smtClean="0"/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Pessoas depressivas podem manifestar emoções diversas, desde raiva, vergonha, etc.  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 smtClean="0"/>
              <a:t>Aceite a interpretação da pessoa sobre suas emoções e </a:t>
            </a:r>
            <a:r>
              <a:rPr lang="pt-BR" sz="4000" u="sng" dirty="0" smtClean="0"/>
              <a:t>valide os sentimentos da pessoa</a:t>
            </a:r>
            <a:r>
              <a:rPr lang="pt-BR" sz="4000" dirty="0" smtClean="0"/>
              <a:t>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1" y="3721768"/>
            <a:ext cx="12191999" cy="2554545"/>
          </a:xfrm>
          <a:prstGeom prst="rect">
            <a:avLst/>
          </a:prstGeom>
          <a:solidFill>
            <a:srgbClr val="F1F8E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4000" b="1" dirty="0" smtClean="0"/>
              <a:t>9. </a:t>
            </a:r>
            <a:r>
              <a:rPr lang="pt-BR" sz="4000" b="1" dirty="0" smtClean="0"/>
              <a:t> Ajude no restabeleça das disciplinas </a:t>
            </a:r>
            <a:r>
              <a:rPr lang="pt-BR" sz="4000" b="1" dirty="0"/>
              <a:t>espirituais.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4000" dirty="0"/>
              <a:t>A</a:t>
            </a:r>
            <a:r>
              <a:rPr lang="pt-BR" sz="4000" dirty="0" smtClean="0"/>
              <a:t>os </a:t>
            </a:r>
            <a:r>
              <a:rPr lang="pt-BR" sz="4000" dirty="0"/>
              <a:t>poucos, um versículo e orações curtas dizendo como ela se sente. </a:t>
            </a:r>
            <a:r>
              <a:rPr lang="pt-BR" sz="4000" dirty="0" smtClean="0"/>
              <a:t> </a:t>
            </a:r>
          </a:p>
          <a:p>
            <a:pPr lvl="1"/>
            <a:r>
              <a:rPr lang="pt-BR" sz="4000" b="1" dirty="0"/>
              <a:t> </a:t>
            </a:r>
            <a:r>
              <a:rPr lang="pt-BR" sz="4000" b="1" dirty="0" smtClean="0"/>
              <a:t>    (Foco no processo).</a:t>
            </a:r>
          </a:p>
        </p:txBody>
      </p:sp>
    </p:spTree>
    <p:extLst>
      <p:ext uri="{BB962C8B-B14F-4D97-AF65-F5344CB8AC3E}">
        <p14:creationId xmlns:p14="http://schemas.microsoft.com/office/powerpoint/2010/main" val="138283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952500"/>
            <a:ext cx="12192000" cy="59055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15" y="620629"/>
            <a:ext cx="11101138" cy="6887075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1" y="0"/>
            <a:ext cx="12192000" cy="952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solidFill>
                  <a:schemeClr val="tx1"/>
                </a:solidFill>
              </a:rPr>
              <a:t>Conclusão</a:t>
            </a:r>
            <a:endParaRPr lang="pt-BR" sz="5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51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9465</TotalTime>
  <Words>1594</Words>
  <Application>Microsoft Office PowerPoint</Application>
  <PresentationFormat>Widescreen</PresentationFormat>
  <Paragraphs>170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Lucivania</dc:creator>
  <cp:lastModifiedBy>Lucivania</cp:lastModifiedBy>
  <cp:revision>327</cp:revision>
  <dcterms:created xsi:type="dcterms:W3CDTF">2020-05-11T19:54:57Z</dcterms:created>
  <dcterms:modified xsi:type="dcterms:W3CDTF">2021-04-06T22:18:24Z</dcterms:modified>
</cp:coreProperties>
</file>